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0" r:id="rId1"/>
  </p:sldMasterIdLst>
  <p:notesMasterIdLst>
    <p:notesMasterId r:id="rId46"/>
  </p:notesMasterIdLst>
  <p:handoutMasterIdLst>
    <p:handoutMasterId r:id="rId47"/>
  </p:handoutMasterIdLst>
  <p:sldIdLst>
    <p:sldId id="751" r:id="rId2"/>
    <p:sldId id="890" r:id="rId3"/>
    <p:sldId id="929" r:id="rId4"/>
    <p:sldId id="918" r:id="rId5"/>
    <p:sldId id="930" r:id="rId6"/>
    <p:sldId id="931" r:id="rId7"/>
    <p:sldId id="932" r:id="rId8"/>
    <p:sldId id="934" r:id="rId9"/>
    <p:sldId id="913" r:id="rId10"/>
    <p:sldId id="847" r:id="rId11"/>
    <p:sldId id="855" r:id="rId12"/>
    <p:sldId id="937" r:id="rId13"/>
    <p:sldId id="848" r:id="rId14"/>
    <p:sldId id="846" r:id="rId15"/>
    <p:sldId id="852" r:id="rId16"/>
    <p:sldId id="854" r:id="rId17"/>
    <p:sldId id="914" r:id="rId18"/>
    <p:sldId id="851" r:id="rId19"/>
    <p:sldId id="940" r:id="rId20"/>
    <p:sldId id="866" r:id="rId21"/>
    <p:sldId id="941" r:id="rId22"/>
    <p:sldId id="865" r:id="rId23"/>
    <p:sldId id="864" r:id="rId24"/>
    <p:sldId id="862" r:id="rId25"/>
    <p:sldId id="901" r:id="rId26"/>
    <p:sldId id="860" r:id="rId27"/>
    <p:sldId id="938" r:id="rId28"/>
    <p:sldId id="939" r:id="rId29"/>
    <p:sldId id="902" r:id="rId30"/>
    <p:sldId id="858" r:id="rId31"/>
    <p:sldId id="935" r:id="rId32"/>
    <p:sldId id="870" r:id="rId33"/>
    <p:sldId id="936" r:id="rId34"/>
    <p:sldId id="875" r:id="rId35"/>
    <p:sldId id="876" r:id="rId36"/>
    <p:sldId id="903" r:id="rId37"/>
    <p:sldId id="877" r:id="rId38"/>
    <p:sldId id="922" r:id="rId39"/>
    <p:sldId id="924" r:id="rId40"/>
    <p:sldId id="925" r:id="rId41"/>
    <p:sldId id="926" r:id="rId42"/>
    <p:sldId id="927" r:id="rId43"/>
    <p:sldId id="928" r:id="rId44"/>
    <p:sldId id="942" r:id="rId4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9900"/>
    <a:srgbClr val="66CCFF"/>
    <a:srgbClr val="99CCFF"/>
    <a:srgbClr val="003399"/>
    <a:srgbClr val="424456"/>
    <a:srgbClr val="005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6" autoAdjust="0"/>
    <p:restoredTop sz="99566" autoAdjust="0"/>
  </p:normalViewPr>
  <p:slideViewPr>
    <p:cSldViewPr>
      <p:cViewPr varScale="1">
        <p:scale>
          <a:sx n="90" d="100"/>
          <a:sy n="90" d="100"/>
        </p:scale>
        <p:origin x="3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00" y="-114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Éric Beaudet" userId="415fa957-3d4d-41c4-b6eb-14a776e06699" providerId="ADAL" clId="{74056BF9-10E3-4FB7-910B-F2163661B127}"/>
    <pc:docChg chg="modSld">
      <pc:chgData name="Éric Beaudet" userId="415fa957-3d4d-41c4-b6eb-14a776e06699" providerId="ADAL" clId="{74056BF9-10E3-4FB7-910B-F2163661B127}" dt="2017-09-12T21:37:26.946" v="1"/>
      <pc:docMkLst>
        <pc:docMk/>
      </pc:docMkLst>
      <pc:sldChg chg="addSp delSp modSp">
        <pc:chgData name="Éric Beaudet" userId="415fa957-3d4d-41c4-b6eb-14a776e06699" providerId="ADAL" clId="{74056BF9-10E3-4FB7-910B-F2163661B127}" dt="2017-09-12T21:37:26.946" v="1"/>
        <pc:sldMkLst>
          <pc:docMk/>
          <pc:sldMk cId="0" sldId="918"/>
        </pc:sldMkLst>
        <pc:spChg chg="add del mod">
          <ac:chgData name="Éric Beaudet" userId="415fa957-3d4d-41c4-b6eb-14a776e06699" providerId="ADAL" clId="{74056BF9-10E3-4FB7-910B-F2163661B127}" dt="2017-09-12T21:37:26.946" v="1"/>
          <ac:spMkLst>
            <pc:docMk/>
            <pc:sldMk cId="0" sldId="918"/>
            <ac:spMk id="2" creationId="{8D72CFD0-E1C4-4717-91EC-AB6A81C093F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fld id="{3E2A7FE7-D1D2-4E0C-BF64-DF5E95BB846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pPr>
              <a:defRPr/>
            </a:pPr>
            <a:fld id="{91160AAA-7B65-42FE-A070-FDDF5A6B16E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25475"/>
            <a:ext cx="2057400" cy="5622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25475"/>
            <a:ext cx="6019800" cy="5622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6165850"/>
            <a:ext cx="2286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5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7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8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 useBgFill="1">
        <p:nvSpPr>
          <p:cNvPr id="9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 useBgFill="1">
        <p:nvSpPr>
          <p:cNvPr id="10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1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2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3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4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5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6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4005263" y="6489700"/>
            <a:ext cx="11430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55A0EB81-875A-459F-8552-7BF424431153}" type="slidenum">
              <a:rPr lang="en-US" sz="800">
                <a:solidFill>
                  <a:srgbClr val="438086"/>
                </a:solidFill>
                <a:latin typeface="Trebuchet MS" pitchFamily="34" charset="0"/>
              </a:rPr>
              <a:pPr algn="ctr" eaLnBrk="1" hangingPunct="1">
                <a:defRPr/>
              </a:pPr>
              <a:t>‹N°›</a:t>
            </a:fld>
            <a:endParaRPr lang="en-US" sz="800" dirty="0">
              <a:solidFill>
                <a:srgbClr val="438086"/>
              </a:solidFill>
              <a:latin typeface="Trebuchet MS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6019800"/>
            <a:ext cx="731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107950" y="9525"/>
            <a:ext cx="8861425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Pennsylvania Transformer Technology Inc.                                                                                      Since 1929, </a:t>
            </a:r>
            <a:r>
              <a:rPr lang="en-US" sz="1400" b="1" i="1">
                <a:solidFill>
                  <a:schemeClr val="bg1"/>
                </a:solidFill>
                <a:latin typeface="Calibri" pitchFamily="34" charset="0"/>
              </a:rPr>
              <a:t>Building the Best</a:t>
            </a:r>
          </a:p>
        </p:txBody>
      </p:sp>
      <p:sp>
        <p:nvSpPr>
          <p:cNvPr id="2" name="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0" y="366713"/>
            <a:ext cx="9144000" cy="84137"/>
          </a:xfrm>
          <a:prstGeom prst="rect">
            <a:avLst/>
          </a:prstGeom>
          <a:solidFill>
            <a:srgbClr val="00539A">
              <a:alpha val="50000"/>
            </a:srgbClr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0" y="307975"/>
            <a:ext cx="9144000" cy="92075"/>
          </a:xfrm>
          <a:prstGeom prst="rect">
            <a:avLst/>
          </a:prstGeom>
          <a:solidFill>
            <a:srgbClr val="00539A"/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rgbClr val="00539A"/>
          </a:solidFill>
          <a:ln w="50800" cap="rnd" cmpd="thickThin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rgbClr val="00539A">
              <a:alpha val="50000"/>
            </a:srgbClr>
          </a:solidFill>
          <a:ln w="50800" cap="rnd" cmpd="thickThin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  <a:latin typeface="+mn-lt"/>
              <a:cs typeface="+mn-cs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41" name="TextBox 18"/>
          <p:cNvSpPr txBox="1">
            <a:spLocks noChangeArrowheads="1"/>
          </p:cNvSpPr>
          <p:nvPr/>
        </p:nvSpPr>
        <p:spPr bwMode="auto">
          <a:xfrm>
            <a:off x="8459788" y="6453188"/>
            <a:ext cx="360362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70A050C7-9228-4BA8-BCB0-C5F0111E26D1}" type="slidenum">
              <a:rPr lang="en-US" sz="800">
                <a:solidFill>
                  <a:srgbClr val="438086"/>
                </a:solidFill>
                <a:latin typeface="Trebuchet MS" pitchFamily="34" charset="0"/>
              </a:rPr>
              <a:pPr algn="ctr" eaLnBrk="1" hangingPunct="1">
                <a:defRPr/>
              </a:pPr>
              <a:t>‹N°›</a:t>
            </a:fld>
            <a:endParaRPr lang="en-US" sz="800" dirty="0">
              <a:solidFill>
                <a:srgbClr val="438086"/>
              </a:solidFill>
              <a:latin typeface="Trebuchet MS" pitchFamily="34" charset="0"/>
            </a:endParaRPr>
          </a:p>
        </p:txBody>
      </p:sp>
      <p:sp>
        <p:nvSpPr>
          <p:cNvPr id="104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625475"/>
            <a:ext cx="82296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1"/>
          <p:cNvSpPr txBox="1">
            <a:spLocks noChangeArrowheads="1"/>
          </p:cNvSpPr>
          <p:nvPr userDrawn="1"/>
        </p:nvSpPr>
        <p:spPr bwMode="auto">
          <a:xfrm>
            <a:off x="107950" y="9525"/>
            <a:ext cx="8861425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Pennsylvania Transformer Technology Inc.                                                                                      Since 1929, </a:t>
            </a:r>
            <a:r>
              <a:rPr lang="en-US" sz="1400" b="1" i="1">
                <a:solidFill>
                  <a:schemeClr val="bg1"/>
                </a:solidFill>
                <a:latin typeface="Calibri" pitchFamily="34" charset="0"/>
              </a:rPr>
              <a:t>Building the Best</a:t>
            </a:r>
          </a:p>
        </p:txBody>
      </p:sp>
      <p:sp>
        <p:nvSpPr>
          <p:cNvPr id="1045" name="Line 6"/>
          <p:cNvSpPr>
            <a:spLocks noChangeShapeType="1"/>
          </p:cNvSpPr>
          <p:nvPr userDrawn="1"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8100">
            <a:solidFill>
              <a:srgbClr val="00539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44" name="Picture 1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00" y="614363"/>
            <a:ext cx="106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1" r:id="rId2"/>
    <p:sldLayoutId id="2147484180" r:id="rId3"/>
    <p:sldLayoutId id="2147484179" r:id="rId4"/>
    <p:sldLayoutId id="2147484178" r:id="rId5"/>
    <p:sldLayoutId id="2147484177" r:id="rId6"/>
    <p:sldLayoutId id="2147484176" r:id="rId7"/>
    <p:sldLayoutId id="2147484175" r:id="rId8"/>
    <p:sldLayoutId id="2147484174" r:id="rId9"/>
    <p:sldLayoutId id="2147484173" r:id="rId10"/>
    <p:sldLayoutId id="2147484172" r:id="rId11"/>
    <p:sldLayoutId id="2147484183" r:id="rId12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Calibri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000">
          <a:solidFill>
            <a:schemeClr val="tx1"/>
          </a:solidFill>
          <a:latin typeface="+mn-lt"/>
          <a:ea typeface="Calibri" pitchFamily="34" charset="0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Arial" charset="0"/>
        <a:buChar char="•"/>
        <a:defRPr>
          <a:solidFill>
            <a:schemeClr val="tx1"/>
          </a:solidFill>
          <a:latin typeface="+mn-lt"/>
          <a:ea typeface="Calibri" pitchFamily="34" charset="0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ea typeface="Calibri" pitchFamily="34" charset="0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Arial" charset="0"/>
        <a:buChar char="•"/>
        <a:defRPr>
          <a:solidFill>
            <a:schemeClr val="tx1"/>
          </a:solidFill>
          <a:latin typeface="+mn-lt"/>
          <a:ea typeface="Calibri" pitchFamily="34" charset="0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Arial" charset="0"/>
        <a:buChar char="•"/>
        <a:defRPr>
          <a:solidFill>
            <a:schemeClr val="tx1"/>
          </a:solidFill>
          <a:latin typeface="+mn-lt"/>
          <a:ea typeface="Calibri" pitchFamily="34" charset="0"/>
          <a:cs typeface="+mn-cs"/>
        </a:defRPr>
      </a:lvl5pPr>
      <a:lvl6pPr marL="18462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Char char="▫"/>
        <a:defRPr sz="2000">
          <a:solidFill>
            <a:srgbClr val="A04DA3"/>
          </a:solidFill>
          <a:latin typeface="+mn-lt"/>
          <a:cs typeface="+mn-cs"/>
        </a:defRPr>
      </a:lvl6pPr>
      <a:lvl7pPr marL="23034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Char char="▫"/>
        <a:defRPr sz="2000">
          <a:solidFill>
            <a:srgbClr val="A04DA3"/>
          </a:solidFill>
          <a:latin typeface="+mn-lt"/>
          <a:cs typeface="+mn-cs"/>
        </a:defRPr>
      </a:lvl7pPr>
      <a:lvl8pPr marL="27606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Char char="▫"/>
        <a:defRPr sz="2000">
          <a:solidFill>
            <a:srgbClr val="A04DA3"/>
          </a:solidFill>
          <a:latin typeface="+mn-lt"/>
          <a:cs typeface="+mn-cs"/>
        </a:defRPr>
      </a:lvl8pPr>
      <a:lvl9pPr marL="32178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Char char="▫"/>
        <a:defRPr sz="2000">
          <a:solidFill>
            <a:srgbClr val="A04DA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505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03A1260-1160-44EE-A431-BA73F23995AC}" type="slidenum">
              <a:rPr lang="en-US"/>
              <a:pPr/>
              <a:t>1</a:t>
            </a:fld>
            <a:endParaRPr lang="en-US"/>
          </a:p>
        </p:txBody>
      </p:sp>
      <p:pic>
        <p:nvPicPr>
          <p:cNvPr id="16386" name="Picture 14" descr="C:\Documents\My Pictures\APS McCain Substation - Completed PTTI UNITS 1\IMG_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87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/>
          </p:cNvSpPr>
          <p:nvPr/>
        </p:nvSpPr>
        <p:spPr bwMode="auto">
          <a:xfrm>
            <a:off x="323850" y="1700213"/>
            <a:ext cx="7561263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Humidity Controlled – Positive Pressure</a:t>
            </a: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Room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2370138"/>
            <a:ext cx="6769100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vertical"/>
          <p:cNvPicPr>
            <a:picLocks noChangeAspect="1" noChangeArrowheads="1"/>
          </p:cNvPicPr>
          <p:nvPr/>
        </p:nvPicPr>
        <p:blipFill>
          <a:blip r:embed="rId2" cstate="print"/>
          <a:srcRect t="17308" b="24835"/>
          <a:stretch>
            <a:fillRect/>
          </a:stretch>
        </p:blipFill>
        <p:spPr bwMode="auto">
          <a:xfrm>
            <a:off x="0" y="1704975"/>
            <a:ext cx="66770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2060575"/>
            <a:ext cx="2232025" cy="1316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Six Vertical Winding Machines</a:t>
            </a:r>
          </a:p>
        </p:txBody>
      </p:sp>
      <p:sp>
        <p:nvSpPr>
          <p:cNvPr id="26627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Room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0" y="1989138"/>
            <a:ext cx="2232025" cy="1316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rgbClr val="424456"/>
                </a:solidFill>
                <a:latin typeface="Calibri" pitchFamily="34" charset="0"/>
              </a:rPr>
              <a:t>Six Vertical Winding Machines</a:t>
            </a:r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Room</a:t>
            </a: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963" y="1652588"/>
            <a:ext cx="56165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" y="3357563"/>
            <a:ext cx="5246688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disk-str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687705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911975" y="2060575"/>
            <a:ext cx="2232025" cy="302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HV Coils </a:t>
            </a:r>
          </a:p>
          <a:p>
            <a:pPr algn="ctr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Disk Windings</a:t>
            </a:r>
          </a:p>
          <a:p>
            <a:pPr algn="ctr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Strand or CTC</a:t>
            </a:r>
          </a:p>
        </p:txBody>
      </p:sp>
      <p:sp>
        <p:nvSpPr>
          <p:cNvPr id="28675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Room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1989138"/>
            <a:ext cx="2232025" cy="174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rgbClr val="424456"/>
                </a:solidFill>
                <a:latin typeface="Calibri" pitchFamily="34" charset="0"/>
              </a:rPr>
              <a:t>Nine Horizontal Winding Machines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Room</a:t>
            </a:r>
          </a:p>
        </p:txBody>
      </p:sp>
      <p:pic>
        <p:nvPicPr>
          <p:cNvPr id="29699" name="Picture 2" descr="C:\Users\dblake\Pictures\First Energy photo shoot\IMG_4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817688"/>
            <a:ext cx="756126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1989138"/>
            <a:ext cx="2232025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rgbClr val="424456"/>
                </a:solidFill>
                <a:latin typeface="Calibri" pitchFamily="34" charset="0"/>
              </a:rPr>
              <a:t>LV Helical with CTC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Room</a:t>
            </a:r>
          </a:p>
        </p:txBody>
      </p:sp>
      <p:pic>
        <p:nvPicPr>
          <p:cNvPr id="30723" name="Picture 2" descr="C:\Users\dblake\Pictures\First Energy photo shoot\IMG_4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700213"/>
            <a:ext cx="7164387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helic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687705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6911975" y="2060575"/>
            <a:ext cx="2232025" cy="1316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LV Helical with Strand Wire</a:t>
            </a:r>
          </a:p>
        </p:txBody>
      </p:sp>
      <p:sp>
        <p:nvSpPr>
          <p:cNvPr id="31747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Room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/>
          </p:cNvSpPr>
          <p:nvPr/>
        </p:nvSpPr>
        <p:spPr bwMode="auto">
          <a:xfrm>
            <a:off x="0" y="1700213"/>
            <a:ext cx="36353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31775" indent="-23177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In-House Fabrication</a:t>
            </a: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Phase-to-Phase Barriers</a:t>
            </a: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Hi-Lo Barriers</a:t>
            </a: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Coil Blocks</a:t>
            </a: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Lead Supports</a:t>
            </a:r>
            <a:endParaRPr lang="en-US" sz="24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Spacers</a:t>
            </a:r>
          </a:p>
          <a:p>
            <a:pPr marL="231775" indent="-231775" eaLnBrk="0" hangingPunct="0"/>
            <a:endParaRPr lang="en-US" sz="24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231775" indent="-23177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Purchased Parts</a:t>
            </a: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Cylinders</a:t>
            </a: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Clamping Rings</a:t>
            </a:r>
          </a:p>
          <a:p>
            <a:pPr marL="231775" indent="-23177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Strips</a:t>
            </a:r>
            <a:endParaRPr lang="en-US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66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Insulation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119313"/>
            <a:ext cx="52197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spacermachin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6338" y="1700213"/>
            <a:ext cx="54356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/>
          </p:cNvSpPr>
          <p:nvPr/>
        </p:nvSpPr>
        <p:spPr bwMode="auto">
          <a:xfrm>
            <a:off x="468313" y="2205038"/>
            <a:ext cx="28797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PTTI Punches its Own Spacers</a:t>
            </a:r>
          </a:p>
        </p:txBody>
      </p:sp>
      <p:sp>
        <p:nvSpPr>
          <p:cNvPr id="39939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Insulation</a:t>
            </a:r>
          </a:p>
        </p:txBody>
      </p:sp>
      <p:pic>
        <p:nvPicPr>
          <p:cNvPr id="39940" name="Picture 3" descr="DSC04793 spacer on co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86238"/>
            <a:ext cx="392430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Insulation</a:t>
            </a:r>
          </a:p>
        </p:txBody>
      </p:sp>
      <p:pic>
        <p:nvPicPr>
          <p:cNvPr id="34818" name="Picture 2" descr="C:\Users\dblake\Pictures\First Energy photo shoot\IMG_8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700213"/>
            <a:ext cx="8928100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304800" y="762000"/>
            <a:ext cx="7239000" cy="669925"/>
          </a:xfrm>
        </p:spPr>
        <p:txBody>
          <a:bodyPr/>
          <a:lstStyle/>
          <a:p>
            <a:r>
              <a:rPr lang="en-US" sz="3200" b="1"/>
              <a:t>History</a:t>
            </a:r>
          </a:p>
        </p:txBody>
      </p:sp>
      <p:sp>
        <p:nvSpPr>
          <p:cNvPr id="17410" name="Line 6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8100">
            <a:solidFill>
              <a:srgbClr val="0053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04800" y="1752600"/>
            <a:ext cx="83820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chemeClr val="tx2"/>
              </a:solidFill>
            </a:endParaRPr>
          </a:p>
          <a:p>
            <a:r>
              <a:rPr lang="en-US" b="1">
                <a:solidFill>
                  <a:schemeClr val="tx2"/>
                </a:solidFill>
              </a:rPr>
              <a:t>PENNSYLVANIA TRANSFORMER 	                      		          1929-1952 </a:t>
            </a:r>
            <a:r>
              <a:rPr lang="en-US">
                <a:solidFill>
                  <a:srgbClr val="00539A"/>
                </a:solidFill>
              </a:rPr>
              <a:t>Co-founded by Samuel Horelick/William Kerr</a:t>
            </a:r>
          </a:p>
          <a:p>
            <a:endParaRPr lang="en-US" sz="1600" b="1">
              <a:solidFill>
                <a:schemeClr val="tx2"/>
              </a:solidFill>
            </a:endParaRPr>
          </a:p>
          <a:p>
            <a:endParaRPr lang="en-US" sz="1600" b="1">
              <a:solidFill>
                <a:schemeClr val="tx2"/>
              </a:solidFill>
            </a:endParaRPr>
          </a:p>
          <a:p>
            <a:r>
              <a:rPr lang="en-US" b="1">
                <a:solidFill>
                  <a:schemeClr val="tx2"/>
                </a:solidFill>
              </a:rPr>
              <a:t>McGRAW ELECTRIC				                         1952-1957</a:t>
            </a:r>
          </a:p>
          <a:p>
            <a:endParaRPr lang="en-US" sz="1600" b="1">
              <a:solidFill>
                <a:schemeClr val="tx2"/>
              </a:solidFill>
            </a:endParaRPr>
          </a:p>
          <a:p>
            <a:endParaRPr lang="en-US" sz="1600" b="1">
              <a:solidFill>
                <a:schemeClr val="tx2"/>
              </a:solidFill>
            </a:endParaRPr>
          </a:p>
          <a:p>
            <a:r>
              <a:rPr lang="en-US" b="1">
                <a:solidFill>
                  <a:schemeClr val="tx2"/>
                </a:solidFill>
              </a:rPr>
              <a:t>McGRAW-EDISON                                                                                1957-1985</a:t>
            </a:r>
          </a:p>
          <a:p>
            <a:endParaRPr lang="en-US" sz="1600" b="1">
              <a:solidFill>
                <a:schemeClr val="tx2"/>
              </a:solidFill>
            </a:endParaRPr>
          </a:p>
          <a:p>
            <a:endParaRPr lang="en-US" sz="1600" b="1">
              <a:solidFill>
                <a:schemeClr val="tx2"/>
              </a:solidFill>
            </a:endParaRPr>
          </a:p>
          <a:p>
            <a:r>
              <a:rPr lang="en-US" b="1">
                <a:solidFill>
                  <a:schemeClr val="tx2"/>
                </a:solidFill>
              </a:rPr>
              <a:t>COOPER POWER SYSTEMS                                                               1985-1996</a:t>
            </a:r>
          </a:p>
          <a:p>
            <a:endParaRPr lang="en-US" sz="1600" b="1">
              <a:solidFill>
                <a:schemeClr val="tx2"/>
              </a:solidFill>
            </a:endParaRPr>
          </a:p>
          <a:p>
            <a:endParaRPr lang="en-US" sz="1600" b="1">
              <a:solidFill>
                <a:schemeClr val="tx2"/>
              </a:solidFill>
            </a:endParaRPr>
          </a:p>
          <a:p>
            <a:r>
              <a:rPr lang="en-US" b="1">
                <a:solidFill>
                  <a:schemeClr val="tx2"/>
                </a:solidFill>
              </a:rPr>
              <a:t>PENNSYLVANIA TRANSFORMER TECHNOLOGY, INC	     1996-Present </a:t>
            </a:r>
            <a:r>
              <a:rPr lang="en-US">
                <a:solidFill>
                  <a:srgbClr val="00539A"/>
                </a:solidFill>
              </a:rPr>
              <a:t>PTTI purchased ALL intellectual &amp; physical assets from                               Cooper Power Systems' medium &amp; large power transformer                       product lines</a:t>
            </a:r>
          </a:p>
          <a:p>
            <a:pPr marL="463550" lvl="1" indent="47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</a:pPr>
            <a:endParaRPr lang="en-US" b="1">
              <a:solidFill>
                <a:schemeClr val="tx2"/>
              </a:solidFill>
            </a:endParaRPr>
          </a:p>
          <a:p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0" name="Picture 3" descr="#10 Georg 1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0" y="1700213"/>
            <a:ext cx="687705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1" name="Rectangle 2"/>
          <p:cNvSpPr>
            <a:spLocks noChangeArrowheads="1"/>
          </p:cNvSpPr>
          <p:nvPr/>
        </p:nvSpPr>
        <p:spPr bwMode="auto">
          <a:xfrm>
            <a:off x="7019925" y="1989138"/>
            <a:ext cx="1981200" cy="1316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tx2"/>
                </a:solidFill>
              </a:rPr>
              <a:t>Cores are Stamped (Sheared)</a:t>
            </a:r>
          </a:p>
        </p:txBody>
      </p:sp>
      <p:sp>
        <p:nvSpPr>
          <p:cNvPr id="32792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Cores</a:t>
            </a:r>
          </a:p>
        </p:txBody>
      </p:sp>
      <p:graphicFrame>
        <p:nvGraphicFramePr>
          <p:cNvPr id="32789" name="Object 21"/>
          <p:cNvGraphicFramePr>
            <a:graphicFrameLocks noChangeAspect="1"/>
          </p:cNvGraphicFramePr>
          <p:nvPr/>
        </p:nvGraphicFramePr>
        <p:xfrm>
          <a:off x="7308850" y="5516563"/>
          <a:ext cx="13477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4" imgW="1347480" imgH="685800" progId="Package">
                  <p:embed/>
                </p:oleObj>
              </mc:Choice>
              <mc:Fallback>
                <p:oleObj name="Packager Shell Object" showAsIcon="1" r:id="rId4" imgW="1347480" imgH="685800" progId="Package">
                  <p:embed/>
                  <p:pic>
                    <p:nvPicPr>
                      <p:cNvPr id="3278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5516563"/>
                        <a:ext cx="13477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Cores</a:t>
            </a:r>
          </a:p>
        </p:txBody>
      </p:sp>
      <p:pic>
        <p:nvPicPr>
          <p:cNvPr id="37890" name="Picture 2" descr="C:\Users\dblake\Pictures\First Energy photo shoot\IMG_8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7" name="Rectangle 2"/>
          <p:cNvSpPr>
            <a:spLocks noChangeArrowheads="1"/>
          </p:cNvSpPr>
          <p:nvPr/>
        </p:nvSpPr>
        <p:spPr bwMode="auto">
          <a:xfrm>
            <a:off x="250825" y="1989138"/>
            <a:ext cx="1908175" cy="430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Automatic E-Stacked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Each Offset Measured in Height 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No Variance</a:t>
            </a:r>
          </a:p>
        </p:txBody>
      </p:sp>
      <p:sp>
        <p:nvSpPr>
          <p:cNvPr id="33838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Cores</a:t>
            </a:r>
          </a:p>
        </p:txBody>
      </p:sp>
      <p:pic>
        <p:nvPicPr>
          <p:cNvPr id="33839" name="Picture 6" descr="Georg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701800"/>
            <a:ext cx="6875462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835" name="Object 43"/>
          <p:cNvGraphicFramePr>
            <a:graphicFrameLocks noChangeAspect="1"/>
          </p:cNvGraphicFramePr>
          <p:nvPr/>
        </p:nvGraphicFramePr>
        <p:xfrm>
          <a:off x="5219700" y="5876925"/>
          <a:ext cx="1563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ackager Shell Object" showAsIcon="1" r:id="rId4" imgW="1563480" imgH="685800" progId="Package">
                  <p:embed/>
                </p:oleObj>
              </mc:Choice>
              <mc:Fallback>
                <p:oleObj name="Packager Shell Object" showAsIcon="1" r:id="rId4" imgW="1563480" imgH="685800" progId="Package">
                  <p:embed/>
                  <p:pic>
                    <p:nvPicPr>
                      <p:cNvPr id="33835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5876925"/>
                        <a:ext cx="15636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36" name="Object 44"/>
          <p:cNvGraphicFramePr>
            <a:graphicFrameLocks noChangeAspect="1"/>
          </p:cNvGraphicFramePr>
          <p:nvPr/>
        </p:nvGraphicFramePr>
        <p:xfrm>
          <a:off x="6804025" y="5876925"/>
          <a:ext cx="20462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ackager Shell Object" showAsIcon="1" r:id="rId6" imgW="2046600" imgH="685800" progId="Package">
                  <p:embed/>
                </p:oleObj>
              </mc:Choice>
              <mc:Fallback>
                <p:oleObj name="Packager Shell Object" showAsIcon="1" r:id="rId6" imgW="2046600" imgH="685800" progId="Package">
                  <p:embed/>
                  <p:pic>
                    <p:nvPicPr>
                      <p:cNvPr id="33836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5876925"/>
                        <a:ext cx="20462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6875462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1989138"/>
            <a:ext cx="2124075" cy="418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Perfect Fit</a:t>
            </a:r>
          </a:p>
          <a:p>
            <a:pPr algn="ctr" defTabSz="860425" eaLnBrk="0" hangingPunct="0"/>
            <a:endParaRPr lang="en-US" sz="40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endParaRPr lang="en-US" sz="40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Core Block (Router) </a:t>
            </a:r>
          </a:p>
          <a:p>
            <a:pPr algn="ctr" defTabSz="860425" eaLnBrk="0" hangingPunct="0"/>
            <a:endParaRPr lang="en-US" sz="12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and </a:t>
            </a:r>
          </a:p>
          <a:p>
            <a:pPr algn="ctr" defTabSz="860425" eaLnBrk="0" hangingPunct="0"/>
            <a:endParaRPr lang="en-US" sz="1200" b="1">
              <a:solidFill>
                <a:schemeClr val="tx2"/>
              </a:solidFill>
              <a:latin typeface="Calibri" pitchFamily="34" charset="0"/>
            </a:endParaRPr>
          </a:p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Core</a:t>
            </a:r>
          </a:p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(E-Stacked)</a:t>
            </a:r>
          </a:p>
        </p:txBody>
      </p:sp>
      <p:sp>
        <p:nvSpPr>
          <p:cNvPr id="40963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Cores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Slide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00213"/>
            <a:ext cx="4500562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4" descr="DSC04734 Core Before Coils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116013" y="1989138"/>
            <a:ext cx="2232025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algn="ctr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Cores Upended</a:t>
            </a:r>
            <a:endParaRPr lang="en-US" sz="2800" b="1">
              <a:solidFill>
                <a:srgbClr val="424456"/>
              </a:solidFill>
              <a:latin typeface="Calibri" pitchFamily="34" charset="0"/>
            </a:endParaRPr>
          </a:p>
        </p:txBody>
      </p:sp>
      <p:sp>
        <p:nvSpPr>
          <p:cNvPr id="41988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Cores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5651500" y="5445125"/>
            <a:ext cx="252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250 MVA Core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Slid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463" y="1724025"/>
            <a:ext cx="6840537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Line 3"/>
          <p:cNvSpPr>
            <a:spLocks noChangeShapeType="1"/>
          </p:cNvSpPr>
          <p:nvPr/>
        </p:nvSpPr>
        <p:spPr bwMode="auto">
          <a:xfrm>
            <a:off x="1835150" y="4941888"/>
            <a:ext cx="13684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Line 4"/>
          <p:cNvSpPr>
            <a:spLocks noChangeShapeType="1"/>
          </p:cNvSpPr>
          <p:nvPr/>
        </p:nvSpPr>
        <p:spPr bwMode="auto">
          <a:xfrm flipV="1">
            <a:off x="1692275" y="5734050"/>
            <a:ext cx="20875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323850" y="4365625"/>
            <a:ext cx="1611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Lead Support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23850" y="1773238"/>
            <a:ext cx="10429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Top Coil Insul</a:t>
            </a:r>
          </a:p>
        </p:txBody>
      </p:sp>
      <p:sp>
        <p:nvSpPr>
          <p:cNvPr id="43014" name="Line 7"/>
          <p:cNvSpPr>
            <a:spLocks noChangeShapeType="1"/>
          </p:cNvSpPr>
          <p:nvPr/>
        </p:nvSpPr>
        <p:spPr bwMode="auto">
          <a:xfrm flipH="1">
            <a:off x="1547813" y="3644900"/>
            <a:ext cx="50403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323850" y="3068638"/>
            <a:ext cx="15843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Phase Barrier Insul</a:t>
            </a:r>
            <a:endParaRPr lang="en-US" sz="2400">
              <a:solidFill>
                <a:srgbClr val="424456"/>
              </a:solidFill>
              <a:latin typeface="Calibri" pitchFamily="34" charset="0"/>
            </a:endParaRP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323850" y="5445125"/>
            <a:ext cx="1512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Bottom Coil Insul</a:t>
            </a:r>
          </a:p>
        </p:txBody>
      </p:sp>
      <p:sp>
        <p:nvSpPr>
          <p:cNvPr id="43017" name="Line 10"/>
          <p:cNvSpPr>
            <a:spLocks noChangeShapeType="1"/>
          </p:cNvSpPr>
          <p:nvPr/>
        </p:nvSpPr>
        <p:spPr bwMode="auto">
          <a:xfrm flipH="1" flipV="1">
            <a:off x="1116013" y="2349500"/>
            <a:ext cx="2879725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Core and Coil Assembly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Lead Clamp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700213"/>
            <a:ext cx="5580062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79388" y="1989138"/>
            <a:ext cx="3455987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115888" indent="-115888" defTabSz="860425" eaLnBrk="0" hangingPunct="0"/>
            <a:endParaRPr lang="en-US" sz="2400" b="1">
              <a:solidFill>
                <a:schemeClr val="tx2"/>
              </a:solidFill>
            </a:endParaRPr>
          </a:p>
          <a:p>
            <a:pPr marL="115888" indent="-115888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Lignastone</a:t>
            </a:r>
          </a:p>
          <a:p>
            <a:pPr marL="115888" indent="-115888" defTabSz="86042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Better Mechanical Strength</a:t>
            </a:r>
          </a:p>
          <a:p>
            <a:pPr marL="115888" indent="-115888" defTabSz="860425" eaLnBrk="0" hangingPunct="0">
              <a:buFontTx/>
              <a:buChar char="•"/>
            </a:pPr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Transformer Board TX</a:t>
            </a:r>
          </a:p>
          <a:p>
            <a:pPr marL="115888" indent="-115888" defTabSz="860425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Better Dielectrics for Lead Runs</a:t>
            </a:r>
          </a:p>
          <a:p>
            <a:pPr marL="115888" indent="-115888" defTabSz="860425" eaLnBrk="0" hangingPunct="0"/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4035" name="Line 10"/>
          <p:cNvSpPr>
            <a:spLocks noChangeShapeType="1"/>
          </p:cNvSpPr>
          <p:nvPr/>
        </p:nvSpPr>
        <p:spPr bwMode="auto">
          <a:xfrm flipH="1" flipV="1">
            <a:off x="2339975" y="2636838"/>
            <a:ext cx="172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 flipH="1" flipV="1">
            <a:off x="3563938" y="4508500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Core and Coil Assembly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/>
          </p:cNvSpPr>
          <p:nvPr/>
        </p:nvSpPr>
        <p:spPr bwMode="auto">
          <a:xfrm>
            <a:off x="0" y="1700213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Tank Manufacturing  -  200,000 sq ft Tank facility</a:t>
            </a:r>
          </a:p>
        </p:txBody>
      </p:sp>
      <p:sp>
        <p:nvSpPr>
          <p:cNvPr id="45058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Tanks</a:t>
            </a: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382838"/>
            <a:ext cx="640873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2205038"/>
            <a:ext cx="2771775" cy="219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CNC Burning table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6082" name="Rectangle 2"/>
          <p:cNvSpPr>
            <a:spLocks/>
          </p:cNvSpPr>
          <p:nvPr/>
        </p:nvSpPr>
        <p:spPr bwMode="auto">
          <a:xfrm>
            <a:off x="0" y="1700213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Tank Manufacturing</a:t>
            </a:r>
          </a:p>
        </p:txBody>
      </p:sp>
      <p:sp>
        <p:nvSpPr>
          <p:cNvPr id="46083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Tanks</a:t>
            </a:r>
          </a:p>
        </p:txBody>
      </p:sp>
      <p:pic>
        <p:nvPicPr>
          <p:cNvPr id="46084" name="Picture 2" descr="C:\Users\dblake\Pictures\First Energy photo shoot\IMG_8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273300"/>
            <a:ext cx="687546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5940425" y="2924175"/>
            <a:ext cx="3203575" cy="302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Wrapped/Rounded Corners Standard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Structural Base is Standard</a:t>
            </a:r>
            <a:endParaRPr lang="en-US" sz="2800" b="1">
              <a:solidFill>
                <a:schemeClr val="tx2"/>
              </a:solidFill>
            </a:endParaRPr>
          </a:p>
        </p:txBody>
      </p:sp>
      <p:sp>
        <p:nvSpPr>
          <p:cNvPr id="47106" name="Rectangle 2"/>
          <p:cNvSpPr>
            <a:spLocks/>
          </p:cNvSpPr>
          <p:nvPr/>
        </p:nvSpPr>
        <p:spPr bwMode="auto">
          <a:xfrm>
            <a:off x="0" y="1700213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Tank Manufacturing</a:t>
            </a:r>
          </a:p>
        </p:txBody>
      </p:sp>
      <p:sp>
        <p:nvSpPr>
          <p:cNvPr id="47107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Tanks</a:t>
            </a:r>
          </a:p>
        </p:txBody>
      </p:sp>
      <p:pic>
        <p:nvPicPr>
          <p:cNvPr id="4710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175"/>
            <a:ext cx="5797550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Canonsburg Capabilities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79388" y="1844675"/>
            <a:ext cx="4824412" cy="219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231775" indent="-231775" defTabSz="860425" eaLnBrk="0" hangingPunct="0"/>
            <a:r>
              <a:rPr lang="en-US" sz="2800" b="1" u="sng">
                <a:solidFill>
                  <a:srgbClr val="424456"/>
                </a:solidFill>
                <a:latin typeface="Calibri" pitchFamily="34" charset="0"/>
              </a:rPr>
              <a:t>Ratings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Maximum Voltage Rating – 345kV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Maximum BIL – 1050kV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Maximum Power  - 600MVA (top rating)</a:t>
            </a:r>
          </a:p>
          <a:p>
            <a:pPr marL="231775" indent="-231775" defTabSz="860425" eaLnBrk="0" hangingPunct="0"/>
            <a:endParaRPr lang="en-US" b="1">
              <a:solidFill>
                <a:srgbClr val="424456"/>
              </a:solidFill>
              <a:latin typeface="Calibri" pitchFamily="34" charset="0"/>
            </a:endParaRPr>
          </a:p>
        </p:txBody>
      </p:sp>
      <p:pic>
        <p:nvPicPr>
          <p:cNvPr id="18435" name="Picture 6" descr="000_0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5238"/>
            <a:ext cx="91440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219700" y="1844675"/>
            <a:ext cx="39243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/>
            <a:r>
              <a:rPr lang="en-US" sz="2800" b="1" u="sng">
                <a:solidFill>
                  <a:srgbClr val="424456"/>
                </a:solidFill>
                <a:latin typeface="Calibri" pitchFamily="34" charset="0"/>
              </a:rPr>
              <a:t>Manufacturing</a:t>
            </a:r>
          </a:p>
          <a:p>
            <a:pPr marL="171450" indent="-171450" eaLnBrk="0" hangingPunct="0">
              <a:buFontTx/>
              <a:buChar char="•"/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Testing – 2400kV BIL</a:t>
            </a:r>
          </a:p>
          <a:p>
            <a:pPr marL="171450" indent="-171450" eaLnBrk="0" hangingPunct="0">
              <a:buFontTx/>
              <a:buChar char="•"/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Lifting – 1  million pounds</a:t>
            </a:r>
          </a:p>
          <a:p>
            <a:pPr marL="171450" indent="-171450" eaLnBrk="0" hangingPunct="0">
              <a:buFontTx/>
              <a:buChar char="•"/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Capacity – 80 to 100 units per year</a:t>
            </a:r>
          </a:p>
          <a:p>
            <a:pPr marL="171450" indent="-171450" eaLnBrk="0" hangingPunct="0">
              <a:buFontTx/>
              <a:buChar char="•"/>
            </a:pPr>
            <a:r>
              <a:rPr lang="en-US" sz="2400" b="1">
                <a:solidFill>
                  <a:srgbClr val="424456"/>
                </a:solidFill>
                <a:latin typeface="Calibri" pitchFamily="34" charset="0"/>
              </a:rPr>
              <a:t>Employees – 300</a:t>
            </a:r>
          </a:p>
          <a:p>
            <a:pPr marL="171450" indent="-171450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welding cover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700213"/>
            <a:ext cx="6516687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1989138"/>
            <a:ext cx="2663825" cy="4243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115888" indent="-115888" defTabSz="860425" eaLnBrk="0" hangingPunct="0"/>
            <a:r>
              <a:rPr lang="en-US" sz="2800" b="1">
                <a:solidFill>
                  <a:schemeClr val="tx2"/>
                </a:solidFill>
              </a:rPr>
              <a:t>	</a:t>
            </a:r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Stainless Steel Inserts near High-Current LV Bushings</a:t>
            </a:r>
          </a:p>
          <a:p>
            <a:pPr marL="115888" indent="-115888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	Determined by FEA Analysis</a:t>
            </a:r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8131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Tanks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Shot Blasting</a:t>
            </a:r>
          </a:p>
        </p:txBody>
      </p:sp>
      <p:pic>
        <p:nvPicPr>
          <p:cNvPr id="4915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3825" y="3305175"/>
            <a:ext cx="5221288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844675"/>
            <a:ext cx="3959225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paintm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6084888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Painting</a:t>
            </a: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6156325" y="1916113"/>
            <a:ext cx="2771775" cy="4732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PTTI meets ANSI C57.12.28   </a:t>
            </a:r>
            <a:br>
              <a:rPr lang="en-US" sz="2800" b="1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paint standard for pad mounts.   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Primer - Zinc Rich Epoxy</a:t>
            </a:r>
            <a:r>
              <a:rPr lang="en-US" sz="2800"/>
              <a:t> </a:t>
            </a:r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Top Coat - </a:t>
            </a:r>
          </a:p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Polyurethane 5mils</a:t>
            </a:r>
            <a:endParaRPr lang="en-US" sz="28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Radiators</a:t>
            </a: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6443663" y="1916113"/>
            <a:ext cx="2484437" cy="2620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Galvanized Radiators 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PTTI Fan- Krenz interchangeable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6" name="Picture 1028" descr="Dsc00059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33563"/>
            <a:ext cx="5976937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0" y="1989138"/>
            <a:ext cx="2663825" cy="430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115888" indent="-115888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	</a:t>
            </a:r>
          </a:p>
          <a:p>
            <a:pPr marL="115888" indent="-115888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	Cabinet Shell is Purchased Outside</a:t>
            </a:r>
          </a:p>
          <a:p>
            <a:pPr marL="115888" indent="-115888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marL="115888" indent="-115888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	Cabinets are Wired In-House</a:t>
            </a:r>
          </a:p>
          <a:p>
            <a:pPr marL="115888" indent="-115888"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2226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Wiring</a:t>
            </a:r>
          </a:p>
        </p:txBody>
      </p:sp>
      <p:pic>
        <p:nvPicPr>
          <p:cNvPr id="52227" name="Picture 2" descr="C:\Users\dblake\Pictures\First Energy photo shoot\IMG_4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700213"/>
            <a:ext cx="669607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/>
          </p:cNvSpPr>
          <p:nvPr/>
        </p:nvSpPr>
        <p:spPr bwMode="auto">
          <a:xfrm>
            <a:off x="179388" y="1628775"/>
            <a:ext cx="3240087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Impulse Generator</a:t>
            </a:r>
          </a:p>
        </p:txBody>
      </p:sp>
      <p:sp>
        <p:nvSpPr>
          <p:cNvPr id="53250" name="Rectangle 2"/>
          <p:cNvSpPr>
            <a:spLocks/>
          </p:cNvSpPr>
          <p:nvPr/>
        </p:nvSpPr>
        <p:spPr bwMode="auto">
          <a:xfrm>
            <a:off x="179388" y="1736725"/>
            <a:ext cx="4786312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Designed for  500 kV transformers</a:t>
            </a:r>
            <a:br>
              <a:rPr lang="en-US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300 kJ  / 2,400 kV BIL</a:t>
            </a:r>
            <a:br>
              <a:rPr lang="en-US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en-US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Testing and Shipping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690688"/>
            <a:ext cx="3708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 descr="C:\Users\dblake\Pictures\First Energy photo shoot\IMG_8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3201988"/>
            <a:ext cx="5243512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Final Paint</a:t>
            </a: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79388" y="1700213"/>
            <a:ext cx="2771775" cy="6440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Finished product  </a:t>
            </a:r>
          </a:p>
          <a:p>
            <a:pPr defTabSz="860425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Final coat of paint last task before shipment</a:t>
            </a:r>
          </a:p>
          <a:p>
            <a:pPr defTabSz="860425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All copper grounding is painted</a:t>
            </a: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</a:endParaRPr>
          </a:p>
          <a:p>
            <a:pPr defTabSz="860425" eaLnBrk="0" hangingPunct="0"/>
            <a:endParaRPr lang="en-US" sz="2800" b="1">
              <a:solidFill>
                <a:schemeClr val="tx2"/>
              </a:solidFill>
            </a:endParaRPr>
          </a:p>
        </p:txBody>
      </p:sp>
      <p:pic>
        <p:nvPicPr>
          <p:cNvPr id="54275" name="Picture 2" descr="C:\Users\dblake\Pictures\First Energy photo shoot\IMG_8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725" y="2506663"/>
            <a:ext cx="63722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shipping-bush-ra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4238625"/>
            <a:ext cx="43910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6" descr="Slide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213"/>
            <a:ext cx="43561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Testing and Shipping</a:t>
            </a:r>
          </a:p>
        </p:txBody>
      </p:sp>
      <p:pic>
        <p:nvPicPr>
          <p:cNvPr id="55300" name="Picture 3" descr="shipping-bush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700213"/>
            <a:ext cx="42846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323850" y="4652963"/>
            <a:ext cx="2592388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Truck Shipment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  &lt; 130,000 lbs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  &lt; 170 inches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Capabilities – Raeford Specific</a:t>
            </a:r>
          </a:p>
        </p:txBody>
      </p:sp>
      <p:pic>
        <p:nvPicPr>
          <p:cNvPr id="57346" name="Picture 10" descr="Raeford Street Level (2010)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2781300"/>
            <a:ext cx="723582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214282" y="1857364"/>
            <a:ext cx="4752975" cy="2562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231775" indent="-231775"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Ratings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Maximum Voltage Rating – 161kV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Maximum BIL – 650kV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Maximum Power  - 24MVA (base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rating)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60 Ton Crane</a:t>
            </a:r>
          </a:p>
          <a:p>
            <a:pPr marL="231775" indent="-231775" defTabSz="860425" eaLnBrk="0" hangingPunct="0"/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Raeford Investments</a:t>
            </a:r>
          </a:p>
        </p:txBody>
      </p:sp>
      <p:pic>
        <p:nvPicPr>
          <p:cNvPr id="58370" name="Picture 6" descr="Shop Expansion_0466"/>
          <p:cNvPicPr>
            <a:picLocks noChangeAspect="1" noChangeArrowheads="1"/>
          </p:cNvPicPr>
          <p:nvPr/>
        </p:nvPicPr>
        <p:blipFill>
          <a:blip r:embed="rId2" cstate="print">
            <a:lum bright="28000"/>
          </a:blip>
          <a:srcRect/>
          <a:stretch>
            <a:fillRect/>
          </a:stretch>
        </p:blipFill>
        <p:spPr bwMode="auto">
          <a:xfrm>
            <a:off x="0" y="1754188"/>
            <a:ext cx="9144000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323850" y="1700213"/>
            <a:ext cx="3960813" cy="2806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231775" indent="-231775"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Personnel Additions</a:t>
            </a:r>
          </a:p>
          <a:p>
            <a:pPr marL="231775" indent="-231775" defTabSz="860425" eaLnBrk="0" hangingPunct="0"/>
            <a:endParaRPr lang="en-US" sz="2800" b="1" dirty="0">
              <a:solidFill>
                <a:srgbClr val="424456"/>
              </a:solidFill>
              <a:latin typeface="Calibri" pitchFamily="34" charset="0"/>
            </a:endParaRPr>
          </a:p>
          <a:p>
            <a:pPr marL="231775" indent="-231775"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New Test Engineer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Masters in Power Engineering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Decades of Transformer Test Experience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5148263" y="1916113"/>
            <a:ext cx="3744912" cy="2198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231775" indent="-231775" defTabSz="860425" eaLnBrk="0" hangingPunct="0"/>
            <a:endParaRPr lang="en-US" sz="2000" b="1">
              <a:solidFill>
                <a:srgbClr val="424456"/>
              </a:solidFill>
              <a:latin typeface="Calibri" pitchFamily="34" charset="0"/>
            </a:endParaRPr>
          </a:p>
          <a:p>
            <a:pPr marL="231775" indent="-231775" defTabSz="860425" eaLnBrk="0" hangingPunct="0"/>
            <a:endParaRPr lang="en-US" sz="2800" b="1">
              <a:solidFill>
                <a:srgbClr val="424456"/>
              </a:solidFill>
              <a:latin typeface="Calibri" pitchFamily="34" charset="0"/>
            </a:endParaRPr>
          </a:p>
          <a:p>
            <a:pPr marL="231775" indent="-231775" defTabSz="860425"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New QA Manager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Implementing Canonsburg QA Program</a:t>
            </a:r>
          </a:p>
          <a:p>
            <a:pPr marL="231775" indent="-231775" defTabSz="860425" eaLnBrk="0" hangingPunct="0"/>
            <a:endParaRPr lang="en-US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304800" y="762000"/>
            <a:ext cx="7239000" cy="669925"/>
          </a:xfrm>
        </p:spPr>
        <p:txBody>
          <a:bodyPr/>
          <a:lstStyle/>
          <a:p>
            <a:r>
              <a:rPr lang="en-US" sz="3200" b="1"/>
              <a:t>Blanket Transformer Awards</a:t>
            </a:r>
          </a:p>
        </p:txBody>
      </p:sp>
      <p:sp>
        <p:nvSpPr>
          <p:cNvPr id="19458" name="Line 6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8100">
            <a:solidFill>
              <a:srgbClr val="0053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04800" y="1752600"/>
            <a:ext cx="8382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  <a:p>
            <a:endParaRPr lang="en-US" b="1">
              <a:solidFill>
                <a:schemeClr val="tx2"/>
              </a:solidFill>
            </a:endParaRPr>
          </a:p>
          <a:p>
            <a:endParaRPr lang="en-US" b="1">
              <a:solidFill>
                <a:schemeClr val="tx2"/>
              </a:solidFill>
            </a:endParaRPr>
          </a:p>
        </p:txBody>
      </p:sp>
      <p:graphicFrame>
        <p:nvGraphicFramePr>
          <p:cNvPr id="63555" name="Group 67"/>
          <p:cNvGraphicFramePr>
            <a:graphicFrameLocks noGrp="1"/>
          </p:cNvGraphicFramePr>
          <p:nvPr/>
        </p:nvGraphicFramePr>
        <p:xfrm>
          <a:off x="395288" y="1773238"/>
          <a:ext cx="8280400" cy="487680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6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4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Customer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Voltage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Qty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24/32/40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120kV-13.8kV LTC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2001 – 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60/80/100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120kV-46kV LTC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2001 – 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FPL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33/44/55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230kV-24kV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1998 – 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FPL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33/44/55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138kV-13.8kV LTC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2006 – 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Allegheny Power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21/28/35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135.3kV-13.09kV LTC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2001 –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Amtrak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4.5 – 1 ph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138kV-13.8kV 25Hz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2003 – 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39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Alabama Power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24/32/40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115kV-46kV LTC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2001 - 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9538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Raeford Investments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95288" y="1700213"/>
            <a:ext cx="1800225" cy="27138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Facility Upgrades</a:t>
            </a:r>
            <a:endParaRPr lang="en-US" sz="2800" b="1" dirty="0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 u="sng" dirty="0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 dirty="0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High Bay</a:t>
            </a:r>
          </a:p>
          <a:p>
            <a:pPr defTabSz="860425" eaLnBrk="0" hangingPunct="0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9395" name="Picture 6" descr="Shop Expansion_03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6875462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Raeford Investments</a:t>
            </a: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092950" y="1773238"/>
            <a:ext cx="1800225" cy="27138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Facility Upgrades</a:t>
            </a:r>
            <a:endParaRPr lang="en-US" sz="2800" b="1" dirty="0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 dirty="0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 dirty="0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Paint Room</a:t>
            </a:r>
          </a:p>
          <a:p>
            <a:pPr defTabSz="860425" eaLnBrk="0" hangingPunct="0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0419" name="Picture 5" descr="Paint Room_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1800"/>
            <a:ext cx="6875463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Raeford Investments</a:t>
            </a: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95288" y="1700213"/>
            <a:ext cx="1800225" cy="40065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New Production Equipment</a:t>
            </a:r>
            <a:endParaRPr lang="en-US" sz="2800" b="1" dirty="0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 dirty="0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 dirty="0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Vapor Phase Autoclave</a:t>
            </a:r>
          </a:p>
          <a:p>
            <a:pPr defTabSz="860425" eaLnBrk="0" hangingPunct="0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defTabSz="860425" eaLnBrk="0" hangingPunct="0"/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43" name="Picture 6" descr="Vapor Ph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6875462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Raeford Investments</a:t>
            </a: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95288" y="1700213"/>
            <a:ext cx="4321175" cy="2590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marL="231775" indent="-231775" defTabSz="860425" eaLnBrk="0" hangingPunct="0"/>
            <a:r>
              <a:rPr lang="en-US" sz="2800" b="1" dirty="0">
                <a:solidFill>
                  <a:srgbClr val="424456"/>
                </a:solidFill>
                <a:latin typeface="Calibri" pitchFamily="34" charset="0"/>
              </a:rPr>
              <a:t>New </a:t>
            </a:r>
            <a:r>
              <a:rPr lang="en-US" sz="2800" b="1" dirty="0">
                <a:solidFill>
                  <a:schemeClr val="tx2"/>
                </a:solidFill>
                <a:latin typeface="Calibri" pitchFamily="34" charset="0"/>
              </a:rPr>
              <a:t>Production Equipment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marL="231775" indent="-231775" defTabSz="860425" eaLnBrk="0" hangingPunct="0"/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Test Equipment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Induced/Corona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rgbClr val="424456"/>
                </a:solidFill>
                <a:latin typeface="Calibri" pitchFamily="34" charset="0"/>
              </a:rPr>
              <a:t>Impulse Scope</a:t>
            </a:r>
          </a:p>
          <a:p>
            <a:pPr marL="231775" indent="-231775" defTabSz="860425" eaLnBrk="0" hangingPunct="0">
              <a:buFontTx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Loss Measurement</a:t>
            </a:r>
          </a:p>
          <a:p>
            <a:pPr marL="231775" indent="-231775" defTabSz="860425" eaLnBrk="0" hangingPunct="0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marL="231775" indent="-231775" defTabSz="860425" eaLnBrk="0" hangingPunct="0"/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246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363"/>
            <a:ext cx="183515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3789363"/>
            <a:ext cx="1868488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3789363"/>
            <a:ext cx="14208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9" descr="test floor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700213"/>
            <a:ext cx="3995737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2"/>
          <p:cNvSpPr txBox="1">
            <a:spLocks noGrp="1"/>
          </p:cNvSpPr>
          <p:nvPr/>
        </p:nvSpPr>
        <p:spPr bwMode="auto">
          <a:xfrm>
            <a:off x="3505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494E4F4E-A70E-4859-BB86-F5F143DC5BFF}" type="slidenum">
              <a:rPr lang="en-US"/>
              <a:pPr/>
              <a:t>44</a:t>
            </a:fld>
            <a:endParaRPr lang="en-US"/>
          </a:p>
        </p:txBody>
      </p:sp>
      <p:pic>
        <p:nvPicPr>
          <p:cNvPr id="56322" name="Picture 14" descr="C:\Documents\My Pictures\APS McCain Substation - Completed PTTI UNITS 1\IMG_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87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Canonsburg Investments</a:t>
            </a: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1700213"/>
            <a:ext cx="4321175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bg1"/>
                </a:solidFill>
              </a:rPr>
              <a:t>Expansion of Temperature-Controlled Winding Room</a:t>
            </a:r>
            <a:endParaRPr lang="en-US" sz="2800" b="1" u="sng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483" name="Picture 9" descr="20160427_1556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7825"/>
            <a:ext cx="91440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323850" y="1916113"/>
            <a:ext cx="4321175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bg1"/>
                </a:solidFill>
              </a:rPr>
              <a:t>Expansion of Temperature-Controlled Winding Room</a:t>
            </a:r>
            <a:endParaRPr lang="en-US" sz="2800" b="1" u="sng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Canonsburg Investments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1700213"/>
            <a:ext cx="4321175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bg1"/>
                </a:solidFill>
              </a:rPr>
              <a:t>Expansion of Temperature-Controlled Winding Room</a:t>
            </a:r>
            <a:endParaRPr lang="en-US" sz="2800" b="1" u="sng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395288" y="1844675"/>
            <a:ext cx="4321175" cy="142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400" b="1"/>
              <a:t>Vapor Phase Autoclave/Controls Upgrade</a:t>
            </a:r>
            <a:endParaRPr lang="en-US" sz="2400" b="1" u="sng">
              <a:latin typeface="Calibri" pitchFamily="34" charset="0"/>
            </a:endParaRPr>
          </a:p>
          <a:p>
            <a:pPr defTabSz="860425" eaLnBrk="0" hangingPunct="0"/>
            <a:endParaRPr lang="en-US" sz="2400" b="1">
              <a:latin typeface="Calibri" pitchFamily="34" charset="0"/>
            </a:endParaRPr>
          </a:p>
          <a:p>
            <a:pPr defTabSz="860425" eaLnBrk="0" hangingPunct="0"/>
            <a:endParaRPr lang="en-US" b="1">
              <a:latin typeface="Calibri" pitchFamily="34" charset="0"/>
            </a:endParaRP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846263"/>
            <a:ext cx="2670175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C:\Users\dblake\AppData\Local\Microsoft\Windows\Temporary Internet Files\Content.Outlook\4JWDKP4A\Vacuum modu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3141663"/>
            <a:ext cx="4122738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Canonsburg Investments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1700213"/>
            <a:ext cx="4321175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bg1"/>
                </a:solidFill>
              </a:rPr>
              <a:t>Expansion of Temperature-Controlled Winding Room</a:t>
            </a:r>
            <a:endParaRPr lang="en-US" sz="2800" b="1" u="sng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5975350" y="1844675"/>
            <a:ext cx="3168650" cy="152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rgbClr val="424456"/>
                </a:solidFill>
              </a:rPr>
              <a:t>Post Vapor Phase Dry Room</a:t>
            </a:r>
            <a:endParaRPr lang="en-US" sz="2800" b="1" u="sng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>
              <a:solidFill>
                <a:srgbClr val="424456"/>
              </a:solidFill>
              <a:latin typeface="Calibri" pitchFamily="34" charset="0"/>
            </a:endParaRPr>
          </a:p>
          <a:p>
            <a:pPr defTabSz="860425" eaLnBrk="0" hangingPunct="0"/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2532" name="Picture 7" descr="20160427_155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4122738"/>
            <a:ext cx="39973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213"/>
            <a:ext cx="3348038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Canonsburg Investments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1700213"/>
            <a:ext cx="4321175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bg1"/>
                </a:solidFill>
              </a:rPr>
              <a:t>Expansion of Temperature-Controlled Winding Room</a:t>
            </a:r>
            <a:endParaRPr lang="en-US" sz="2800" b="1" u="sng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sz="2400" b="1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3555" name="Picture 6" descr="Cr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1800"/>
            <a:ext cx="91440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395288" y="2205038"/>
            <a:ext cx="4465637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829" tIns="17932" rIns="44829" bIns="17932">
            <a:spAutoFit/>
          </a:bodyPr>
          <a:lstStyle/>
          <a:p>
            <a:pPr defTabSz="860425" eaLnBrk="0" hangingPunct="0"/>
            <a:r>
              <a:rPr lang="en-US" sz="2800" b="1">
                <a:solidFill>
                  <a:schemeClr val="bg1"/>
                </a:solidFill>
              </a:rPr>
              <a:t>Big Crane Refurbishment</a:t>
            </a:r>
            <a:endParaRPr lang="en-US" sz="2400" b="1">
              <a:solidFill>
                <a:schemeClr val="bg1"/>
              </a:solidFill>
              <a:latin typeface="Calibri" pitchFamily="34" charset="0"/>
            </a:endParaRPr>
          </a:p>
          <a:p>
            <a:pPr defTabSz="860425" eaLnBrk="0" hangingPunct="0"/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938" y="3357563"/>
            <a:ext cx="5580062" cy="3195637"/>
          </a:xfrm>
        </p:spPr>
      </p:pic>
      <p:sp>
        <p:nvSpPr>
          <p:cNvPr id="24578" name="Rectangle 2"/>
          <p:cNvSpPr>
            <a:spLocks/>
          </p:cNvSpPr>
          <p:nvPr/>
        </p:nvSpPr>
        <p:spPr bwMode="auto">
          <a:xfrm>
            <a:off x="304800" y="762000"/>
            <a:ext cx="7239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tx2"/>
                </a:solidFill>
                <a:latin typeface="Calibri" pitchFamily="34" charset="0"/>
              </a:rPr>
              <a:t>Design Engineering Programs</a:t>
            </a:r>
          </a:p>
        </p:txBody>
      </p:sp>
      <p:sp>
        <p:nvSpPr>
          <p:cNvPr id="24579" name="Rectangle 2"/>
          <p:cNvSpPr>
            <a:spLocks/>
          </p:cNvSpPr>
          <p:nvPr/>
        </p:nvSpPr>
        <p:spPr bwMode="auto">
          <a:xfrm>
            <a:off x="323850" y="2276475"/>
            <a:ext cx="756126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FEA Analysis for tank wall and side frame heating</a:t>
            </a:r>
          </a:p>
          <a:p>
            <a:pPr eaLnBrk="0" hangingPunct="0"/>
            <a:endParaRPr lang="en-US" sz="28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Winding Transient Analysis – VLN transient program developed by VIT Ukraine</a:t>
            </a:r>
          </a:p>
          <a:p>
            <a:pPr eaLnBrk="0" hangingPunct="0"/>
            <a:endParaRPr lang="en-US" sz="28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Short-Circuit Analysis </a:t>
            </a:r>
          </a:p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Andersen</a:t>
            </a:r>
          </a:p>
          <a:p>
            <a:pPr eaLnBrk="0" hangingPunct="0"/>
            <a:endParaRPr lang="en-US" sz="28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2D/3D CAD – Inventor 3D </a:t>
            </a:r>
          </a:p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and AutoCAD Electrical for </a:t>
            </a:r>
          </a:p>
          <a:p>
            <a:pPr eaLnBrk="0" hangingPunct="0"/>
            <a:r>
              <a:rPr lang="en-US" sz="28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Control Wiring Drawings</a:t>
            </a:r>
          </a:p>
          <a:p>
            <a:pPr eaLnBrk="0" hangingPunct="0"/>
            <a:endParaRPr lang="en-US" sz="28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2_Theme1">
  <a:themeElements>
    <a:clrScheme name="2_Theme1 1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FFFFF"/>
      </a:accent3>
      <a:accent4>
        <a:srgbClr val="000000"/>
      </a:accent4>
      <a:accent5>
        <a:srgbClr val="B3B3C4"/>
      </a:accent5>
      <a:accent6>
        <a:srgbClr val="3C7379"/>
      </a:accent6>
      <a:hlink>
        <a:srgbClr val="67AFBD"/>
      </a:hlink>
      <a:folHlink>
        <a:srgbClr val="C2A874"/>
      </a:folHlink>
    </a:clrScheme>
    <a:fontScheme name="2_Theme1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heme1 1">
        <a:dk1>
          <a:srgbClr val="000000"/>
        </a:dk1>
        <a:lt1>
          <a:srgbClr val="FFFFFF"/>
        </a:lt1>
        <a:dk2>
          <a:srgbClr val="424456"/>
        </a:dk2>
        <a:lt2>
          <a:srgbClr val="DEDEDE"/>
        </a:lt2>
        <a:accent1>
          <a:srgbClr val="53548A"/>
        </a:accent1>
        <a:accent2>
          <a:srgbClr val="438086"/>
        </a:accent2>
        <a:accent3>
          <a:srgbClr val="FFFFFF"/>
        </a:accent3>
        <a:accent4>
          <a:srgbClr val="000000"/>
        </a:accent4>
        <a:accent5>
          <a:srgbClr val="B3B3C4"/>
        </a:accent5>
        <a:accent6>
          <a:srgbClr val="3C7379"/>
        </a:accent6>
        <a:hlink>
          <a:srgbClr val="67AFBD"/>
        </a:hlink>
        <a:folHlink>
          <a:srgbClr val="C2A8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41043</TotalTime>
  <Words>508</Words>
  <Application>Microsoft Office PowerPoint</Application>
  <PresentationFormat>Affichage à l'écran (4:3)</PresentationFormat>
  <Paragraphs>256</Paragraphs>
  <Slides>44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Arial</vt:lpstr>
      <vt:lpstr>Calibri</vt:lpstr>
      <vt:lpstr>Georgia</vt:lpstr>
      <vt:lpstr>Trebuchet MS</vt:lpstr>
      <vt:lpstr>22_Theme1</vt:lpstr>
      <vt:lpstr>Packager Shell Object</vt:lpstr>
      <vt:lpstr>Présentation PowerPoint</vt:lpstr>
      <vt:lpstr>History</vt:lpstr>
      <vt:lpstr>Présentation PowerPoint</vt:lpstr>
      <vt:lpstr>Blanket Transformer Awards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CEM</dc:title>
  <dc:creator>CEM</dc:creator>
  <cp:lastModifiedBy>Éric Beaudet</cp:lastModifiedBy>
  <cp:revision>632</cp:revision>
  <dcterms:created xsi:type="dcterms:W3CDTF">2006-01-16T10:18:32Z</dcterms:created>
  <dcterms:modified xsi:type="dcterms:W3CDTF">2017-09-12T21:38:01Z</dcterms:modified>
</cp:coreProperties>
</file>